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ie Mook" initials="JM" lastIdx="1" clrIdx="0">
    <p:extLst>
      <p:ext uri="{19B8F6BF-5375-455C-9EA6-DF929625EA0E}">
        <p15:presenceInfo xmlns:p15="http://schemas.microsoft.com/office/powerpoint/2012/main" userId="8886a404ba8d599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77" d="100"/>
          <a:sy n="77" d="100"/>
        </p:scale>
        <p:origin x="3018"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1589301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3175550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794177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334929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114985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77604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8" name="Footer Placeholder 7"/>
          <p:cNvSpPr>
            <a:spLocks noGrp="1"/>
          </p:cNvSpPr>
          <p:nvPr>
            <p:ph type="ftr" sz="quarter" idx="11"/>
          </p:nvPr>
        </p:nvSpPr>
        <p:spPr/>
        <p:txBody>
          <a:bodyPr/>
          <a:lstStyle/>
          <a:p>
            <a:endParaRPr lang="en-SG" dirty="0"/>
          </a:p>
        </p:txBody>
      </p:sp>
      <p:sp>
        <p:nvSpPr>
          <p:cNvPr id="9" name="Slide Number Placeholder 8"/>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3435032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4" name="Footer Placeholder 3"/>
          <p:cNvSpPr>
            <a:spLocks noGrp="1"/>
          </p:cNvSpPr>
          <p:nvPr>
            <p:ph type="ftr" sz="quarter" idx="11"/>
          </p:nvPr>
        </p:nvSpPr>
        <p:spPr/>
        <p:txBody>
          <a:bodyPr/>
          <a:lstStyle/>
          <a:p>
            <a:endParaRPr lang="en-SG" dirty="0"/>
          </a:p>
        </p:txBody>
      </p:sp>
      <p:sp>
        <p:nvSpPr>
          <p:cNvPr id="5" name="Slide Number Placeholder 4"/>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171366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3" name="Footer Placeholder 2"/>
          <p:cNvSpPr>
            <a:spLocks noGrp="1"/>
          </p:cNvSpPr>
          <p:nvPr>
            <p:ph type="ftr" sz="quarter" idx="11"/>
          </p:nvPr>
        </p:nvSpPr>
        <p:spPr/>
        <p:txBody>
          <a:bodyPr/>
          <a:lstStyle/>
          <a:p>
            <a:endParaRPr lang="en-SG" dirty="0"/>
          </a:p>
        </p:txBody>
      </p:sp>
      <p:sp>
        <p:nvSpPr>
          <p:cNvPr id="4" name="Slide Number Placeholder 3"/>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1328201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1302230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5C7B1CA-0456-4B66-99FF-21401681AA2E}" type="datetimeFigureOut">
              <a:rPr lang="en-SG" smtClean="0"/>
              <a:t>8/7/2024</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A20AE5BD-E9E3-4064-83AB-F3D6A96A561C}" type="slidenum">
              <a:rPr lang="en-SG" smtClean="0"/>
              <a:t>‹#›</a:t>
            </a:fld>
            <a:endParaRPr lang="en-SG" dirty="0"/>
          </a:p>
        </p:txBody>
      </p:sp>
    </p:spTree>
    <p:extLst>
      <p:ext uri="{BB962C8B-B14F-4D97-AF65-F5344CB8AC3E}">
        <p14:creationId xmlns:p14="http://schemas.microsoft.com/office/powerpoint/2010/main" val="280274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5C7B1CA-0456-4B66-99FF-21401681AA2E}" type="datetimeFigureOut">
              <a:rPr lang="en-SG" smtClean="0"/>
              <a:t>8/7/2024</a:t>
            </a:fld>
            <a:endParaRPr lang="en-SG"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SG"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20AE5BD-E9E3-4064-83AB-F3D6A96A561C}" type="slidenum">
              <a:rPr lang="en-SG" smtClean="0"/>
              <a:t>‹#›</a:t>
            </a:fld>
            <a:endParaRPr lang="en-SG" dirty="0"/>
          </a:p>
        </p:txBody>
      </p:sp>
    </p:spTree>
    <p:extLst>
      <p:ext uri="{BB962C8B-B14F-4D97-AF65-F5344CB8AC3E}">
        <p14:creationId xmlns:p14="http://schemas.microsoft.com/office/powerpoint/2010/main" val="745541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407A53D1-5168-4769-8F15-3C8C3F994ED3}"/>
              </a:ext>
            </a:extLst>
          </p:cNvPr>
          <p:cNvPicPr>
            <a:picLocks noChangeAspect="1"/>
          </p:cNvPicPr>
          <p:nvPr/>
        </p:nvPicPr>
        <p:blipFill>
          <a:blip r:embed="rId2"/>
          <a:stretch>
            <a:fillRect/>
          </a:stretch>
        </p:blipFill>
        <p:spPr>
          <a:xfrm>
            <a:off x="3689699" y="9381269"/>
            <a:ext cx="2955576" cy="396426"/>
          </a:xfrm>
          <a:prstGeom prst="rect">
            <a:avLst/>
          </a:prstGeom>
        </p:spPr>
      </p:pic>
      <p:cxnSp>
        <p:nvCxnSpPr>
          <p:cNvPr id="19" name="Straight Connector 18">
            <a:extLst>
              <a:ext uri="{FF2B5EF4-FFF2-40B4-BE49-F238E27FC236}">
                <a16:creationId xmlns:a16="http://schemas.microsoft.com/office/drawing/2014/main" id="{5DF14A56-459B-45C6-9953-6C76C5CBB798}"/>
              </a:ext>
            </a:extLst>
          </p:cNvPr>
          <p:cNvCxnSpPr>
            <a:cxnSpLocks/>
          </p:cNvCxnSpPr>
          <p:nvPr/>
        </p:nvCxnSpPr>
        <p:spPr>
          <a:xfrm>
            <a:off x="-9525" y="9213387"/>
            <a:ext cx="685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E4770F46-B603-4BCF-BD80-7867B420605C}"/>
              </a:ext>
            </a:extLst>
          </p:cNvPr>
          <p:cNvSpPr>
            <a:spLocks noGrp="1"/>
          </p:cNvSpPr>
          <p:nvPr>
            <p:ph type="subTitle" idx="1"/>
          </p:nvPr>
        </p:nvSpPr>
        <p:spPr>
          <a:xfrm>
            <a:off x="607029" y="1525759"/>
            <a:ext cx="5830207" cy="3143512"/>
          </a:xfrm>
          <a:ln>
            <a:noFill/>
          </a:ln>
        </p:spPr>
        <p:txBody>
          <a:bodyPr>
            <a:normAutofit/>
          </a:bodyPr>
          <a:lstStyle/>
          <a:p>
            <a:pPr algn="l">
              <a:lnSpc>
                <a:spcPct val="100000"/>
              </a:lnSpc>
            </a:pPr>
            <a:r>
              <a:rPr lang="en-US" sz="1100" dirty="0">
                <a:latin typeface="Arial" panose="020B0604020202020204" pitchFamily="34" charset="0"/>
                <a:cs typeface="Arial" panose="020B0604020202020204" pitchFamily="34" charset="0"/>
              </a:rPr>
              <a:t>Maximizing your potential essentially means getting more out of yourself in every situation. It means doing more in less time and achieving better results. Maximizing one's potential hinges on cultivating a growth mindset and harnessing personal strengths. Embracing a growth mindset means viewing challenges as opportunities for learning and development rather than obstacles. By constantly seeking to improve and expand one's skills, individuals can adapt to new situations and overcome setbacks more effectively. </a:t>
            </a:r>
          </a:p>
          <a:p>
            <a:pPr algn="l">
              <a:lnSpc>
                <a:spcPct val="100000"/>
              </a:lnSpc>
            </a:pPr>
            <a:r>
              <a:rPr lang="en-US" sz="1100" dirty="0">
                <a:latin typeface="Arial" panose="020B0604020202020204" pitchFamily="34" charset="0"/>
                <a:cs typeface="Arial" panose="020B0604020202020204" pitchFamily="34" charset="0"/>
              </a:rPr>
              <a:t>Additionally, identifying and leveraging personal strengths is crucial in this journey. Focusing on what one does well not only boosts confidence but also enables strategic alignment of efforts towards goals that capitalize on innate abilities. Together, these practices foster a proactive approach to self-improvement and empower individuals to achieve their highest potential in both personal and professional realms.</a:t>
            </a:r>
          </a:p>
        </p:txBody>
      </p:sp>
      <p:sp>
        <p:nvSpPr>
          <p:cNvPr id="14" name="Subtitle 2">
            <a:extLst>
              <a:ext uri="{FF2B5EF4-FFF2-40B4-BE49-F238E27FC236}">
                <a16:creationId xmlns:a16="http://schemas.microsoft.com/office/drawing/2014/main" id="{5065B198-01E3-422D-A52B-259CFEA072E5}"/>
              </a:ext>
            </a:extLst>
          </p:cNvPr>
          <p:cNvSpPr txBox="1">
            <a:spLocks/>
          </p:cNvSpPr>
          <p:nvPr/>
        </p:nvSpPr>
        <p:spPr>
          <a:xfrm>
            <a:off x="607029" y="4130404"/>
            <a:ext cx="2821066" cy="1925011"/>
          </a:xfrm>
          <a:prstGeom prst="rect">
            <a:avLst/>
          </a:prstGeom>
          <a:ln>
            <a:no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100" b="1" dirty="0">
                <a:solidFill>
                  <a:schemeClr val="accent1"/>
                </a:solidFill>
                <a:latin typeface="Arial" panose="020B0604020202020204" pitchFamily="34" charset="0"/>
                <a:cs typeface="Arial" panose="020B0604020202020204" pitchFamily="34" charset="0"/>
              </a:rPr>
              <a:t>Target Audience</a:t>
            </a:r>
          </a:p>
          <a:p>
            <a:pPr algn="l"/>
            <a:r>
              <a:rPr lang="en-US" sz="1100" dirty="0">
                <a:latin typeface="Arial" panose="020B0604020202020204" pitchFamily="34" charset="0"/>
                <a:cs typeface="Arial" panose="020B0604020202020204" pitchFamily="34" charset="0"/>
              </a:rPr>
              <a:t>This course will benefit all leaders or individual contributors in corporate organizations, professionals, entrepreneurs and business owners who want to develop the mindset to capture opportunities to influence commitment from others to take actions</a:t>
            </a:r>
          </a:p>
        </p:txBody>
      </p:sp>
      <p:sp>
        <p:nvSpPr>
          <p:cNvPr id="16" name="Subtitle 2">
            <a:extLst>
              <a:ext uri="{FF2B5EF4-FFF2-40B4-BE49-F238E27FC236}">
                <a16:creationId xmlns:a16="http://schemas.microsoft.com/office/drawing/2014/main" id="{E2C24446-744A-4E3C-8110-8309B23258B2}"/>
              </a:ext>
            </a:extLst>
          </p:cNvPr>
          <p:cNvSpPr txBox="1">
            <a:spLocks/>
          </p:cNvSpPr>
          <p:nvPr/>
        </p:nvSpPr>
        <p:spPr>
          <a:xfrm>
            <a:off x="3552265" y="4142930"/>
            <a:ext cx="2821066" cy="3064724"/>
          </a:xfrm>
          <a:prstGeom prst="rect">
            <a:avLst/>
          </a:prstGeom>
          <a:ln>
            <a:no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100" b="1" dirty="0">
                <a:solidFill>
                  <a:schemeClr val="accent1"/>
                </a:solidFill>
                <a:latin typeface="Arial" panose="020B0604020202020204" pitchFamily="34" charset="0"/>
                <a:cs typeface="Arial" panose="020B0604020202020204" pitchFamily="34" charset="0"/>
              </a:rPr>
              <a:t>Objectives</a:t>
            </a:r>
          </a:p>
          <a:p>
            <a:pPr algn="l"/>
            <a:r>
              <a:rPr lang="en-US" sz="1100" dirty="0">
                <a:latin typeface="Arial" panose="020B0604020202020204" pitchFamily="34" charset="0"/>
                <a:cs typeface="Arial" panose="020B0604020202020204" pitchFamily="34" charset="0"/>
              </a:rPr>
              <a:t>This course equips participants with practical techniques to:</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Identify the impact of the Growth Mindset in personal and professional lives</a:t>
            </a:r>
          </a:p>
          <a:p>
            <a:pPr marL="285750" indent="-285750" algn="l">
              <a:buFont typeface="Wingdings" panose="05000000000000000000" pitchFamily="2" charset="2"/>
              <a:buChar char="§"/>
            </a:pPr>
            <a:r>
              <a:rPr lang="en-SG" sz="1100" dirty="0">
                <a:latin typeface="Arial" panose="020B0604020202020204" pitchFamily="34" charset="0"/>
                <a:cs typeface="Arial" panose="020B0604020202020204" pitchFamily="34" charset="0"/>
              </a:rPr>
              <a:t>Understand the difference in outcomes between Growth and Fixed Mindsets</a:t>
            </a:r>
          </a:p>
          <a:p>
            <a:pPr marL="285750" indent="-285750" algn="l">
              <a:buFont typeface="Wingdings" panose="05000000000000000000" pitchFamily="2" charset="2"/>
              <a:buChar char="§"/>
            </a:pPr>
            <a:r>
              <a:rPr lang="en-SG" sz="1100" dirty="0">
                <a:latin typeface="Arial" panose="020B0604020202020204" pitchFamily="34" charset="0"/>
                <a:cs typeface="Arial" panose="020B0604020202020204" pitchFamily="34" charset="0"/>
              </a:rPr>
              <a:t>Identify Fixed Mindset </a:t>
            </a:r>
            <a:r>
              <a:rPr lang="en-SG" sz="1100" dirty="0" err="1">
                <a:latin typeface="Arial" panose="020B0604020202020204" pitchFamily="34" charset="0"/>
                <a:cs typeface="Arial" panose="020B0604020202020204" pitchFamily="34" charset="0"/>
              </a:rPr>
              <a:t>behaviors</a:t>
            </a:r>
            <a:r>
              <a:rPr lang="en-SG" sz="1100" dirty="0">
                <a:latin typeface="Arial" panose="020B0604020202020204" pitchFamily="34" charset="0"/>
                <a:cs typeface="Arial" panose="020B0604020202020204" pitchFamily="34" charset="0"/>
              </a:rPr>
              <a:t> and triggers, and practice strategies to lean towards the Growth Mindset</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Identify individual strengths </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Spot the pattern of strengths used and plan how your unique strengths are utilized to optimize results</a:t>
            </a:r>
            <a:endParaRPr lang="en-SG" sz="1100" dirty="0">
              <a:latin typeface="Arial" panose="020B0604020202020204" pitchFamily="34" charset="0"/>
              <a:cs typeface="Arial" panose="020B0604020202020204" pitchFamily="34" charset="0"/>
            </a:endParaRPr>
          </a:p>
          <a:p>
            <a:pPr marL="285750" indent="-285750" algn="l">
              <a:buFont typeface="Wingdings" panose="05000000000000000000" pitchFamily="2" charset="2"/>
              <a:buChar char="§"/>
            </a:pPr>
            <a:endParaRPr lang="en-US" sz="1100" dirty="0">
              <a:latin typeface="Arial" panose="020B0604020202020204" pitchFamily="34" charset="0"/>
              <a:cs typeface="Arial" panose="020B0604020202020204" pitchFamily="34" charset="0"/>
            </a:endParaRPr>
          </a:p>
          <a:p>
            <a:pPr marL="285750" indent="-285750" algn="l">
              <a:buFont typeface="Wingdings" panose="05000000000000000000" pitchFamily="2" charset="2"/>
              <a:buChar char="§"/>
            </a:pPr>
            <a:endParaRPr lang="en-US" sz="1100" dirty="0">
              <a:latin typeface="Arial" panose="020B0604020202020204" pitchFamily="34" charset="0"/>
              <a:cs typeface="Arial" panose="020B0604020202020204" pitchFamily="34" charset="0"/>
            </a:endParaRPr>
          </a:p>
        </p:txBody>
      </p:sp>
      <p:sp>
        <p:nvSpPr>
          <p:cNvPr id="18" name="Subtitle 2">
            <a:extLst>
              <a:ext uri="{FF2B5EF4-FFF2-40B4-BE49-F238E27FC236}">
                <a16:creationId xmlns:a16="http://schemas.microsoft.com/office/drawing/2014/main" id="{258DFF31-6291-4BB7-97BF-AB7AC02DA831}"/>
              </a:ext>
            </a:extLst>
          </p:cNvPr>
          <p:cNvSpPr txBox="1">
            <a:spLocks/>
          </p:cNvSpPr>
          <p:nvPr/>
        </p:nvSpPr>
        <p:spPr>
          <a:xfrm>
            <a:off x="607029" y="6373186"/>
            <a:ext cx="2821066" cy="1915036"/>
          </a:xfrm>
          <a:prstGeom prst="rect">
            <a:avLst/>
          </a:prstGeom>
          <a:ln>
            <a:no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100" b="1" dirty="0">
                <a:solidFill>
                  <a:schemeClr val="accent1"/>
                </a:solidFill>
                <a:latin typeface="Arial" panose="020B0604020202020204" pitchFamily="34" charset="0"/>
                <a:cs typeface="Arial" panose="020B0604020202020204" pitchFamily="34" charset="0"/>
              </a:rPr>
              <a:t>Course Topics</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Growth mindset</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Lean towards Growth Mindset</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Discover and identify strengths in self</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Leverage strengths to excel</a:t>
            </a:r>
          </a:p>
          <a:p>
            <a:pPr algn="l"/>
            <a:endParaRPr lang="en-US" sz="1100" dirty="0">
              <a:latin typeface="Arial" panose="020B0604020202020204" pitchFamily="34" charset="0"/>
              <a:cs typeface="Arial" panose="020B0604020202020204" pitchFamily="34" charset="0"/>
            </a:endParaRPr>
          </a:p>
        </p:txBody>
      </p:sp>
      <p:sp>
        <p:nvSpPr>
          <p:cNvPr id="20" name="Subtitle 2">
            <a:extLst>
              <a:ext uri="{FF2B5EF4-FFF2-40B4-BE49-F238E27FC236}">
                <a16:creationId xmlns:a16="http://schemas.microsoft.com/office/drawing/2014/main" id="{0BB583A2-3923-4F09-AA28-74206320BA4D}"/>
              </a:ext>
            </a:extLst>
          </p:cNvPr>
          <p:cNvSpPr txBox="1">
            <a:spLocks/>
          </p:cNvSpPr>
          <p:nvPr/>
        </p:nvSpPr>
        <p:spPr>
          <a:xfrm>
            <a:off x="3562302" y="7272109"/>
            <a:ext cx="2821066" cy="1915036"/>
          </a:xfrm>
          <a:prstGeom prst="rect">
            <a:avLst/>
          </a:prstGeom>
          <a:ln>
            <a:no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100" b="1" dirty="0">
                <a:solidFill>
                  <a:schemeClr val="accent1"/>
                </a:solidFill>
                <a:latin typeface="Arial" panose="020B0604020202020204" pitchFamily="34" charset="0"/>
                <a:cs typeface="Arial" panose="020B0604020202020204" pitchFamily="34" charset="0"/>
              </a:rPr>
              <a:t>Desired Outcomes</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Increase individual effectiveness and performance</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Build confidence and resilience in facing challenges</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Develop a learning attitude towards every mistake or failure</a:t>
            </a:r>
          </a:p>
          <a:p>
            <a:pPr marL="285750" indent="-285750" algn="l">
              <a:buFont typeface="Wingdings" panose="05000000000000000000" pitchFamily="2" charset="2"/>
              <a:buChar char="§"/>
            </a:pPr>
            <a:r>
              <a:rPr lang="en-US" sz="1100" dirty="0">
                <a:latin typeface="Arial" panose="020B0604020202020204" pitchFamily="34" charset="0"/>
                <a:cs typeface="Arial" panose="020B0604020202020204" pitchFamily="34" charset="0"/>
              </a:rPr>
              <a:t>Motivate continuous self development</a:t>
            </a:r>
          </a:p>
        </p:txBody>
      </p:sp>
      <p:sp>
        <p:nvSpPr>
          <p:cNvPr id="4" name="Subtitle 2">
            <a:extLst>
              <a:ext uri="{FF2B5EF4-FFF2-40B4-BE49-F238E27FC236}">
                <a16:creationId xmlns:a16="http://schemas.microsoft.com/office/drawing/2014/main" id="{91B4261E-6818-4A90-A180-7EB14ED1BE22}"/>
              </a:ext>
            </a:extLst>
          </p:cNvPr>
          <p:cNvSpPr txBox="1">
            <a:spLocks/>
          </p:cNvSpPr>
          <p:nvPr/>
        </p:nvSpPr>
        <p:spPr>
          <a:xfrm>
            <a:off x="607029" y="5694032"/>
            <a:ext cx="2876401" cy="1229116"/>
          </a:xfrm>
          <a:prstGeom prst="rect">
            <a:avLst/>
          </a:prstGeom>
          <a:ln>
            <a:no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US" sz="1100" b="1" dirty="0">
                <a:solidFill>
                  <a:schemeClr val="accent1"/>
                </a:solidFill>
                <a:latin typeface="Arial" panose="020B0604020202020204" pitchFamily="34" charset="0"/>
                <a:cs typeface="Arial" panose="020B0604020202020204" pitchFamily="34" charset="0"/>
              </a:rPr>
              <a:t>Duration</a:t>
            </a:r>
          </a:p>
          <a:p>
            <a:pPr algn="l"/>
            <a:r>
              <a:rPr lang="en-US" sz="1100" dirty="0">
                <a:latin typeface="Arial" panose="020B0604020202020204" pitchFamily="34" charset="0"/>
                <a:cs typeface="Arial" panose="020B0604020202020204" pitchFamily="34" charset="0"/>
              </a:rPr>
              <a:t>8 hours</a:t>
            </a:r>
            <a:endParaRPr lang="en-SG" sz="1100" dirty="0">
              <a:latin typeface="Arial" panose="020B0604020202020204" pitchFamily="34" charset="0"/>
              <a:cs typeface="Arial" panose="020B0604020202020204" pitchFamily="34" charset="0"/>
            </a:endParaRPr>
          </a:p>
        </p:txBody>
      </p:sp>
      <p:sp>
        <p:nvSpPr>
          <p:cNvPr id="15" name="Title 1">
            <a:extLst>
              <a:ext uri="{FF2B5EF4-FFF2-40B4-BE49-F238E27FC236}">
                <a16:creationId xmlns:a16="http://schemas.microsoft.com/office/drawing/2014/main" id="{8B4923EC-58C5-451B-ADE7-94E5B22C50C1}"/>
              </a:ext>
            </a:extLst>
          </p:cNvPr>
          <p:cNvSpPr txBox="1">
            <a:spLocks/>
          </p:cNvSpPr>
          <p:nvPr/>
        </p:nvSpPr>
        <p:spPr>
          <a:xfrm>
            <a:off x="0" y="0"/>
            <a:ext cx="6858000" cy="1460500"/>
          </a:xfrm>
          <a:prstGeom prst="rect">
            <a:avLst/>
          </a:prstGeom>
          <a:solidFill>
            <a:schemeClr val="accent1"/>
          </a:solidFill>
        </p:spPr>
        <p:txBody>
          <a:bodyPr vert="horz" lIns="91440" tIns="45720" rIns="91440" bIns="45720" rtlCol="0" anchor="ctr"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3600" b="1" dirty="0">
                <a:solidFill>
                  <a:schemeClr val="bg1"/>
                </a:solidFill>
                <a:latin typeface="Arial" panose="020B0604020202020204" pitchFamily="34" charset="0"/>
                <a:cs typeface="Arial" panose="020B0604020202020204" pitchFamily="34" charset="0"/>
              </a:rPr>
              <a:t>Reimagine Excellence: </a:t>
            </a:r>
          </a:p>
          <a:p>
            <a:pPr algn="ctr"/>
            <a:r>
              <a:rPr lang="en-US" sz="3600" b="1" dirty="0">
                <a:solidFill>
                  <a:schemeClr val="bg1"/>
                </a:solidFill>
                <a:latin typeface="Arial" panose="020B0604020202020204" pitchFamily="34" charset="0"/>
                <a:cs typeface="Arial" panose="020B0604020202020204" pitchFamily="34" charset="0"/>
              </a:rPr>
              <a:t>Maximize Potential in Self</a:t>
            </a:r>
            <a:endParaRPr lang="en-SG"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7435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407A53D1-5168-4769-8F15-3C8C3F994ED3}"/>
              </a:ext>
            </a:extLst>
          </p:cNvPr>
          <p:cNvPicPr>
            <a:picLocks noChangeAspect="1"/>
          </p:cNvPicPr>
          <p:nvPr/>
        </p:nvPicPr>
        <p:blipFill>
          <a:blip r:embed="rId2"/>
          <a:stretch>
            <a:fillRect/>
          </a:stretch>
        </p:blipFill>
        <p:spPr>
          <a:xfrm>
            <a:off x="3689699" y="9381269"/>
            <a:ext cx="2955576" cy="396426"/>
          </a:xfrm>
          <a:prstGeom prst="rect">
            <a:avLst/>
          </a:prstGeom>
        </p:spPr>
      </p:pic>
      <p:cxnSp>
        <p:nvCxnSpPr>
          <p:cNvPr id="19" name="Straight Connector 18">
            <a:extLst>
              <a:ext uri="{FF2B5EF4-FFF2-40B4-BE49-F238E27FC236}">
                <a16:creationId xmlns:a16="http://schemas.microsoft.com/office/drawing/2014/main" id="{5DF14A56-459B-45C6-9953-6C76C5CBB798}"/>
              </a:ext>
            </a:extLst>
          </p:cNvPr>
          <p:cNvCxnSpPr>
            <a:cxnSpLocks/>
          </p:cNvCxnSpPr>
          <p:nvPr/>
        </p:nvCxnSpPr>
        <p:spPr>
          <a:xfrm>
            <a:off x="-9525" y="9213387"/>
            <a:ext cx="6858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Subtitle 2">
            <a:extLst>
              <a:ext uri="{FF2B5EF4-FFF2-40B4-BE49-F238E27FC236}">
                <a16:creationId xmlns:a16="http://schemas.microsoft.com/office/drawing/2014/main" id="{5065B198-01E3-422D-A52B-259CFEA072E5}"/>
              </a:ext>
            </a:extLst>
          </p:cNvPr>
          <p:cNvSpPr txBox="1">
            <a:spLocks/>
          </p:cNvSpPr>
          <p:nvPr/>
        </p:nvSpPr>
        <p:spPr>
          <a:xfrm>
            <a:off x="587471" y="1556166"/>
            <a:ext cx="5559571" cy="7401144"/>
          </a:xfrm>
          <a:prstGeom prst="rect">
            <a:avLst/>
          </a:prstGeom>
          <a:ln>
            <a:no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100" b="1"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Course Outline (Duration: </a:t>
            </a:r>
            <a:r>
              <a:rPr lang="en-US" sz="1100" b="1" dirty="0">
                <a:solidFill>
                  <a:srgbClr val="4472C4"/>
                </a:solidFill>
                <a:latin typeface="Arial" panose="020B0604020202020204" pitchFamily="34" charset="0"/>
                <a:cs typeface="Arial" panose="020B0604020202020204" pitchFamily="34" charset="0"/>
              </a:rPr>
              <a:t>8</a:t>
            </a:r>
            <a:r>
              <a:rPr kumimoji="0" lang="en-US" sz="1100" b="1"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 hours)</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100" b="1" dirty="0">
                <a:solidFill>
                  <a:prstClr val="black"/>
                </a:solidFill>
                <a:latin typeface="Arial" panose="020B0604020202020204" pitchFamily="34" charset="0"/>
                <a:cs typeface="Arial" panose="020B0604020202020204" pitchFamily="34" charset="0"/>
              </a:rPr>
              <a:t>Growth Mindset defined</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Growth vs Fixed Mindsets defined – 5 dimensions of mindset</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Why a Growth Mindset?</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mindset spectrum - what factors influence the mindset?</a:t>
            </a:r>
          </a:p>
          <a:p>
            <a:pPr marR="0" lvl="0" algn="l" defTabSz="685800" rtl="0" eaLnBrk="1" fontAlgn="auto" latinLnBrk="0" hangingPunct="1">
              <a:lnSpc>
                <a:spcPct val="90000"/>
              </a:lnSpc>
              <a:spcBef>
                <a:spcPts val="750"/>
              </a:spcBef>
              <a:spcAft>
                <a:spcPts val="0"/>
              </a:spcAft>
              <a:buClrTx/>
              <a:buSzTx/>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R="0" lvl="0" algn="l" defTabSz="685800" rtl="0" eaLnBrk="1" fontAlgn="auto" latinLnBrk="0" hangingPunct="1">
              <a:lnSpc>
                <a:spcPct val="90000"/>
              </a:lnSpc>
              <a:spcBef>
                <a:spcPts val="750"/>
              </a:spcBef>
              <a:spcAft>
                <a:spcPts val="0"/>
              </a:spcAft>
              <a:buClrTx/>
              <a:buSzTx/>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Break</a:t>
            </a:r>
          </a:p>
          <a:p>
            <a:pPr marR="0" lvl="0" algn="l" defTabSz="685800" rtl="0" eaLnBrk="1" fontAlgn="auto" latinLnBrk="0" hangingPunct="1">
              <a:lnSpc>
                <a:spcPct val="90000"/>
              </a:lnSpc>
              <a:spcBef>
                <a:spcPts val="750"/>
              </a:spcBef>
              <a:spcAft>
                <a:spcPts val="0"/>
              </a:spcAft>
              <a:buClrTx/>
              <a:buSzTx/>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100" b="1" dirty="0">
                <a:solidFill>
                  <a:prstClr val="black"/>
                </a:solidFill>
                <a:latin typeface="Arial" panose="020B0604020202020204" pitchFamily="34" charset="0"/>
                <a:cs typeface="Arial" panose="020B0604020202020204" pitchFamily="34" charset="0"/>
              </a:rPr>
              <a:t>The journey to transform your mindset begins</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Recognize the Fixed </a:t>
            </a:r>
            <a:r>
              <a:rPr lang="en-US" sz="1100" dirty="0">
                <a:solidFill>
                  <a:prstClr val="black"/>
                </a:solidFill>
                <a:latin typeface="Arial" panose="020B0604020202020204" pitchFamily="34" charset="0"/>
                <a:cs typeface="Arial" panose="020B0604020202020204" pitchFamily="34" charset="0"/>
              </a:rPr>
              <a:t>M</a:t>
            </a:r>
            <a:r>
              <a:rPr kumimoji="0" lang="en-US" sz="11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indset</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lvl="1" indent="-171450" algn="l">
              <a:spcBef>
                <a:spcPts val="750"/>
              </a:spcBef>
              <a:buFont typeface="Wingdings" panose="05000000000000000000" pitchFamily="2" charset="2"/>
              <a:buChar char="§"/>
              <a:defRPr/>
            </a:pPr>
            <a:r>
              <a:rPr lang="en-US" sz="1100" dirty="0">
                <a:solidFill>
                  <a:prstClr val="black"/>
                </a:solidFill>
                <a:latin typeface="Arial" panose="020B0604020202020204" pitchFamily="34" charset="0"/>
                <a:cs typeface="Arial" panose="020B0604020202020204" pitchFamily="34" charset="0"/>
              </a:rPr>
              <a:t>Identify Fixed Mindset behaviors</a:t>
            </a:r>
          </a:p>
          <a:p>
            <a:pPr marL="514350" lvl="1" indent="-171450" algn="l">
              <a:spcBef>
                <a:spcPts val="750"/>
              </a:spcBef>
              <a:buFont typeface="Wingdings" panose="05000000000000000000" pitchFamily="2" charset="2"/>
              <a:buChar char="§"/>
              <a:defRPr/>
            </a:pPr>
            <a:r>
              <a:rPr lang="en-US" sz="1100" dirty="0">
                <a:solidFill>
                  <a:prstClr val="black"/>
                </a:solidFill>
                <a:latin typeface="Arial" panose="020B0604020202020204" pitchFamily="34" charset="0"/>
                <a:cs typeface="Arial" panose="020B0604020202020204" pitchFamily="34" charset="0"/>
              </a:rPr>
              <a:t>Hear your Fixed Mindset voice and </a:t>
            </a:r>
            <a:r>
              <a:rPr lang="en-US" sz="1100" dirty="0" err="1">
                <a:solidFill>
                  <a:prstClr val="black"/>
                </a:solidFill>
                <a:latin typeface="Arial" panose="020B0604020202020204" pitchFamily="34" charset="0"/>
                <a:cs typeface="Arial" panose="020B0604020202020204" pitchFamily="34" charset="0"/>
              </a:rPr>
              <a:t>i</a:t>
            </a:r>
            <a:r>
              <a:rPr kumimoji="0" lang="en-US" sz="11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dentify</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triggers</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Practice a Growth Mindset approach</a:t>
            </a:r>
          </a:p>
          <a:p>
            <a:pPr marL="514350" lvl="1" indent="-171450" algn="l">
              <a:spcBef>
                <a:spcPts val="750"/>
              </a:spcBef>
              <a:buFont typeface="Wingdings" panose="05000000000000000000" pitchFamily="2" charset="2"/>
              <a:buChar char="§"/>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Prepare, </a:t>
            </a:r>
            <a:r>
              <a:rPr lang="en-US" sz="1100" dirty="0">
                <a:solidFill>
                  <a:prstClr val="black"/>
                </a:solidFill>
                <a:latin typeface="Arial" panose="020B0604020202020204" pitchFamily="34" charset="0"/>
                <a:cs typeface="Arial" panose="020B0604020202020204" pitchFamily="34" charset="0"/>
              </a:rPr>
              <a:t>Let go, </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Adapt and Achieve, </a:t>
            </a:r>
            <a:r>
              <a:rPr lang="en-US" sz="1100" dirty="0">
                <a:solidFill>
                  <a:prstClr val="black"/>
                </a:solidFill>
                <a:latin typeface="Arial" panose="020B0604020202020204" pitchFamily="34" charset="0"/>
                <a:cs typeface="Arial" panose="020B0604020202020204" pitchFamily="34" charset="0"/>
              </a:rPr>
              <a:t>Reflect and Expand</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R="0" lvl="0" algn="l" defTabSz="685800" rtl="0" eaLnBrk="1" fontAlgn="auto" latinLnBrk="0" hangingPunct="1">
              <a:lnSpc>
                <a:spcPct val="90000"/>
              </a:lnSpc>
              <a:spcBef>
                <a:spcPts val="750"/>
              </a:spcBef>
              <a:spcAft>
                <a:spcPts val="0"/>
              </a:spcAft>
              <a:buClrTx/>
              <a:buSzTx/>
              <a:tabLst/>
              <a:defRPr/>
            </a:pPr>
            <a:endParaRPr lang="en-US" sz="1100" dirty="0">
              <a:solidFill>
                <a:prstClr val="black"/>
              </a:solidFill>
              <a:latin typeface="Arial" panose="020B0604020202020204" pitchFamily="34" charset="0"/>
              <a:cs typeface="Arial" panose="020B0604020202020204" pitchFamily="34" charset="0"/>
            </a:endParaRPr>
          </a:p>
          <a:p>
            <a:pPr marR="0" lvl="0" algn="l" defTabSz="685800" rtl="0" eaLnBrk="1" fontAlgn="auto" latinLnBrk="0" hangingPunct="1">
              <a:lnSpc>
                <a:spcPct val="90000"/>
              </a:lnSpc>
              <a:spcBef>
                <a:spcPts val="750"/>
              </a:spcBef>
              <a:spcAft>
                <a:spcPts val="0"/>
              </a:spcAft>
              <a:buClrTx/>
              <a:buSzTx/>
              <a:tabLst/>
              <a:defRPr/>
            </a:pPr>
            <a:r>
              <a:rPr lang="en-US" sz="1100" dirty="0">
                <a:solidFill>
                  <a:prstClr val="black"/>
                </a:solidFill>
                <a:latin typeface="Arial" panose="020B0604020202020204" pitchFamily="34" charset="0"/>
                <a:cs typeface="Arial" panose="020B0604020202020204" pitchFamily="34" charset="0"/>
              </a:rPr>
              <a:t>Lunch Break</a:t>
            </a:r>
          </a:p>
          <a:p>
            <a:pPr marR="0" lvl="0" algn="l" defTabSz="685800" rtl="0" eaLnBrk="1" fontAlgn="auto" latinLnBrk="0" hangingPunct="1">
              <a:lnSpc>
                <a:spcPct val="90000"/>
              </a:lnSpc>
              <a:spcBef>
                <a:spcPts val="750"/>
              </a:spcBef>
              <a:spcAft>
                <a:spcPts val="0"/>
              </a:spcAft>
              <a:buClrTx/>
              <a:buSzTx/>
              <a:tabLst/>
              <a:defRPr/>
            </a:pPr>
            <a:endParaRPr lang="en-US" sz="1100" dirty="0">
              <a:solidFill>
                <a:prstClr val="black"/>
              </a:solidFill>
              <a:latin typeface="Arial" panose="020B0604020202020204" pitchFamily="34" charset="0"/>
              <a:cs typeface="Arial" panose="020B0604020202020204" pitchFamily="34" charset="0"/>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100" b="1" dirty="0">
                <a:solidFill>
                  <a:prstClr val="black"/>
                </a:solidFill>
                <a:latin typeface="Arial" panose="020B0604020202020204" pitchFamily="34" charset="0"/>
                <a:cs typeface="Arial" panose="020B0604020202020204" pitchFamily="34" charset="0"/>
              </a:rPr>
              <a:t>What is strengths and why?</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lang="en-US" sz="1100" dirty="0">
                <a:solidFill>
                  <a:prstClr val="black"/>
                </a:solidFill>
                <a:latin typeface="Arial" panose="020B0604020202020204" pitchFamily="34" charset="0"/>
                <a:cs typeface="Arial" panose="020B0604020202020204" pitchFamily="34" charset="0"/>
              </a:rPr>
              <a:t>Understanding of strengths</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Strengths is the best path to excellence</a:t>
            </a:r>
          </a:p>
          <a:p>
            <a:pPr marL="171450" indent="-171450" algn="l">
              <a:buFont typeface="Arial" panose="020B0604020202020204" pitchFamily="34" charset="0"/>
              <a:buChar char="•"/>
              <a:defRPr/>
            </a:pPr>
            <a:r>
              <a:rPr lang="en-US" sz="1100" dirty="0">
                <a:solidFill>
                  <a:prstClr val="black"/>
                </a:solidFill>
                <a:latin typeface="Arial" panose="020B0604020202020204" pitchFamily="34" charset="0"/>
                <a:cs typeface="Arial" panose="020B0604020202020204" pitchFamily="34" charset="0"/>
              </a:rPr>
              <a:t>How to d</a:t>
            </a:r>
            <a:r>
              <a:rPr kumimoji="0" lang="en-US" sz="11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iscover</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strengths</a:t>
            </a:r>
          </a:p>
          <a:p>
            <a:pPr marR="0" lvl="0" algn="l" defTabSz="685800" rtl="0" eaLnBrk="1" fontAlgn="auto" latinLnBrk="0" hangingPunct="1">
              <a:lnSpc>
                <a:spcPct val="90000"/>
              </a:lnSpc>
              <a:spcBef>
                <a:spcPts val="750"/>
              </a:spcBef>
              <a:spcAft>
                <a:spcPts val="0"/>
              </a:spcAft>
              <a:buClrTx/>
              <a:buSzTx/>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R="0" lvl="0" algn="l" defTabSz="685800" rtl="0" eaLnBrk="1" fontAlgn="auto" latinLnBrk="0" hangingPunct="1">
              <a:lnSpc>
                <a:spcPct val="90000"/>
              </a:lnSpc>
              <a:spcBef>
                <a:spcPts val="750"/>
              </a:spcBef>
              <a:spcAft>
                <a:spcPts val="0"/>
              </a:spcAft>
              <a:buClrTx/>
              <a:buSzTx/>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Break</a:t>
            </a:r>
          </a:p>
          <a:p>
            <a:pPr marR="0" lvl="0" algn="l" defTabSz="685800" rtl="0" eaLnBrk="1" fontAlgn="auto" latinLnBrk="0" hangingPunct="1">
              <a:lnSpc>
                <a:spcPct val="90000"/>
              </a:lnSpc>
              <a:spcBef>
                <a:spcPts val="750"/>
              </a:spcBef>
              <a:spcAft>
                <a:spcPts val="0"/>
              </a:spcAft>
              <a:buClrTx/>
              <a:buSzTx/>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sz="1100" b="1" dirty="0">
                <a:solidFill>
                  <a:prstClr val="black"/>
                </a:solidFill>
                <a:latin typeface="Arial" panose="020B0604020202020204" pitchFamily="34" charset="0"/>
                <a:cs typeface="Arial" panose="020B0604020202020204" pitchFamily="34" charset="0"/>
              </a:rPr>
              <a:t>The journey to excel with strengths</a:t>
            </a: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r>
              <a:rPr lang="en-US" sz="1100" dirty="0">
                <a:solidFill>
                  <a:prstClr val="black"/>
                </a:solidFill>
                <a:latin typeface="Arial" panose="020B0604020202020204" pitchFamily="34" charset="0"/>
                <a:cs typeface="Arial" panose="020B0604020202020204" pitchFamily="34" charset="0"/>
              </a:rPr>
              <a:t>3 steps to leverage strengths</a:t>
            </a:r>
          </a:p>
          <a:p>
            <a:pPr marL="171450" indent="-171450" algn="l">
              <a:buFont typeface="Wingdings" panose="05000000000000000000" pitchFamily="2" charset="2"/>
              <a:buChar char="§"/>
              <a:defRPr/>
            </a:pPr>
            <a:r>
              <a:rPr lang="en-US" sz="1100" dirty="0">
                <a:solidFill>
                  <a:prstClr val="black"/>
                </a:solidFill>
                <a:latin typeface="Arial" panose="020B0604020202020204" pitchFamily="34" charset="0"/>
                <a:cs typeface="Arial" panose="020B0604020202020204" pitchFamily="34" charset="0"/>
              </a:rPr>
              <a:t>Identify, Magnify and Amplify</a:t>
            </a:r>
          </a:p>
          <a:p>
            <a:pPr marL="171450" indent="-171450" algn="l">
              <a:buFont typeface="Wingdings" panose="05000000000000000000" pitchFamily="2" charset="2"/>
              <a:buChar char="§"/>
              <a:defRPr/>
            </a:pPr>
            <a:r>
              <a:rPr lang="en-US" sz="1100" dirty="0">
                <a:solidFill>
                  <a:prstClr val="black"/>
                </a:solidFill>
                <a:latin typeface="Arial" panose="020B0604020202020204" pitchFamily="34" charset="0"/>
                <a:cs typeface="Arial" panose="020B0604020202020204" pitchFamily="34" charset="0"/>
              </a:rPr>
              <a:t>Practice</a:t>
            </a: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marR="0" lvl="0" indent="-171450" algn="l" defTabSz="685800" rtl="0" eaLnBrk="1" fontAlgn="auto" latinLnBrk="0" hangingPunct="1">
              <a:lnSpc>
                <a:spcPct val="90000"/>
              </a:lnSpc>
              <a:spcBef>
                <a:spcPts val="750"/>
              </a:spcBef>
              <a:spcAft>
                <a:spcPts val="0"/>
              </a:spcAft>
              <a:buClrTx/>
              <a:buSzTx/>
              <a:buFont typeface="Wingdings" panose="05000000000000000000" pitchFamily="2" charset="2"/>
              <a:buChar char="§"/>
              <a:tabLst/>
              <a:defRPr/>
            </a:pPr>
            <a:endParaRPr lang="en-US" sz="1100" dirty="0">
              <a:solidFill>
                <a:prstClr val="black"/>
              </a:solidFill>
              <a:latin typeface="Arial" panose="020B0604020202020204" pitchFamily="34" charset="0"/>
              <a:cs typeface="Arial" panose="020B0604020202020204" pitchFamily="34" charset="0"/>
            </a:endParaRPr>
          </a:p>
          <a:p>
            <a:pPr marL="171450" indent="-171450" algn="l">
              <a:buFont typeface="Arial" panose="020B0604020202020204" pitchFamily="34" charset="0"/>
              <a:buChar char="•"/>
              <a:defRPr/>
            </a:pPr>
            <a:endParaRPr lang="en-US" sz="1100" b="1" dirty="0">
              <a:solidFill>
                <a:prstClr val="black"/>
              </a:solidFill>
              <a:latin typeface="Arial" panose="020B0604020202020204" pitchFamily="34" charset="0"/>
              <a:cs typeface="Arial" panose="020B0604020202020204" pitchFamily="34" charset="0"/>
            </a:endParaRPr>
          </a:p>
          <a:p>
            <a:pPr algn="l">
              <a:defRPr/>
            </a:pP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71450" indent="-171450" algn="l">
              <a:buFont typeface="Wingdings" panose="05000000000000000000" pitchFamily="2" charset="2"/>
              <a:buChar char="§"/>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itle 1">
            <a:extLst>
              <a:ext uri="{FF2B5EF4-FFF2-40B4-BE49-F238E27FC236}">
                <a16:creationId xmlns:a16="http://schemas.microsoft.com/office/drawing/2014/main" id="{FED7B34F-1C7A-5354-6603-BBD07204587C}"/>
              </a:ext>
            </a:extLst>
          </p:cNvPr>
          <p:cNvSpPr txBox="1">
            <a:spLocks/>
          </p:cNvSpPr>
          <p:nvPr/>
        </p:nvSpPr>
        <p:spPr>
          <a:xfrm>
            <a:off x="0" y="0"/>
            <a:ext cx="6858000" cy="1460500"/>
          </a:xfrm>
          <a:prstGeom prst="rect">
            <a:avLst/>
          </a:prstGeom>
          <a:solidFill>
            <a:schemeClr val="accent1"/>
          </a:solidFill>
        </p:spPr>
        <p:txBody>
          <a:bodyPr vert="horz" lIns="91440" tIns="45720" rIns="91440" bIns="45720" rtlCol="0" anchor="ctr" anchorCtr="0">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3600" b="1" dirty="0">
                <a:solidFill>
                  <a:schemeClr val="bg1"/>
                </a:solidFill>
                <a:latin typeface="Arial" panose="020B0604020202020204" pitchFamily="34" charset="0"/>
                <a:cs typeface="Arial" panose="020B0604020202020204" pitchFamily="34" charset="0"/>
              </a:rPr>
              <a:t>Reimagine Excellence: </a:t>
            </a:r>
          </a:p>
          <a:p>
            <a:pPr algn="ctr"/>
            <a:r>
              <a:rPr lang="en-US" sz="3600" b="1" dirty="0">
                <a:solidFill>
                  <a:schemeClr val="bg1"/>
                </a:solidFill>
                <a:latin typeface="Arial" panose="020B0604020202020204" pitchFamily="34" charset="0"/>
                <a:cs typeface="Arial" panose="020B0604020202020204" pitchFamily="34" charset="0"/>
              </a:rPr>
              <a:t>Maximize Potential in Self</a:t>
            </a:r>
            <a:endParaRPr lang="en-SG"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9873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445</TotalTime>
  <Words>427</Words>
  <Application>Microsoft Office PowerPoint</Application>
  <PresentationFormat>A4 Paper (210x297 mm)</PresentationFormat>
  <Paragraphs>59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Reimagine Self Through Strengths</dc:title>
  <dc:creator>Jorie Mook</dc:creator>
  <cp:lastModifiedBy>Wai Leong Mook</cp:lastModifiedBy>
  <cp:revision>78</cp:revision>
  <dcterms:created xsi:type="dcterms:W3CDTF">2020-07-30T00:26:01Z</dcterms:created>
  <dcterms:modified xsi:type="dcterms:W3CDTF">2024-07-08T06:06:46Z</dcterms:modified>
</cp:coreProperties>
</file>